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0" r:id="rId2"/>
    <p:sldId id="256" r:id="rId3"/>
    <p:sldId id="273" r:id="rId4"/>
    <p:sldId id="266" r:id="rId5"/>
    <p:sldId id="263" r:id="rId6"/>
    <p:sldId id="259" r:id="rId7"/>
    <p:sldId id="258" r:id="rId8"/>
    <p:sldId id="280" r:id="rId9"/>
    <p:sldId id="270" r:id="rId10"/>
    <p:sldId id="274" r:id="rId11"/>
    <p:sldId id="268" r:id="rId12"/>
    <p:sldId id="275" r:id="rId13"/>
    <p:sldId id="279" r:id="rId14"/>
    <p:sldId id="277" r:id="rId15"/>
    <p:sldId id="278" r:id="rId16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65" autoAdjust="0"/>
  </p:normalViewPr>
  <p:slideViewPr>
    <p:cSldViewPr>
      <p:cViewPr varScale="1">
        <p:scale>
          <a:sx n="63" d="100"/>
          <a:sy n="63" d="100"/>
        </p:scale>
        <p:origin x="13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3E52A-EEE4-4B7D-A769-7687F76C80C6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93E3C-0C4A-4EC3-A276-ADFC7AA79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53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05E0A-9814-4C36-A356-00AEAA9B9513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53307-E22F-49BE-9B7E-DDFF0418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7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03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07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76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10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26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19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481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10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3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76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1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2D987-0EC1-4116-94C1-239E9605693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B1F1-1987-4FFA-9395-62DB907DB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16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publications/2018-teacher-assessment-exemplification-ks2-english-writing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803818/STA198214e_2019_ks2_English_GPS_Paper2_spelling.pdf" TargetMode="External"/><Relationship Id="rId2" Type="http://schemas.openxmlformats.org/officeDocument/2006/relationships/hyperlink" Target="https://assets.publishing.service.gov.uk/government/uploads/system/uploads/attachment_data/file/803816/STA198213e_2019_ks2_English_GPS_Paper1_questions.pdf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803862/STA198210e_2019_ks2_English_reading_Reading_answer_booklet.pdf" TargetMode="External"/><Relationship Id="rId2" Type="http://schemas.openxmlformats.org/officeDocument/2006/relationships/hyperlink" Target="https://assets.publishing.service.gov.uk/government/uploads/system/uploads/attachment_data/file/803853/STA198211e_2019_ks2_English_reading_Reading_booklet.pdf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804057/STA198217e_2019_ks2_mathematics_Paper2_reasoning.pdf" TargetMode="External"/><Relationship Id="rId2" Type="http://schemas.openxmlformats.org/officeDocument/2006/relationships/hyperlink" Target="https://assets.publishing.service.gov.uk/government/uploads/system/uploads/attachment_data/file/804053/STA198216e_2019_ks2_mathematics_Paper1_arithmetic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ssets.publishing.service.gov.uk/government/uploads/system/uploads/attachment_data/file/804059/STA198218e_2019_ks2_mathematics_Paper3_reasoning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v.uk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4866" y="548679"/>
            <a:ext cx="7607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/>
              <a:t>Meeting for Year 6 Parents and Carers</a:t>
            </a:r>
          </a:p>
          <a:p>
            <a:pPr algn="ctr"/>
            <a:r>
              <a:rPr lang="en-GB" sz="3600" b="1" dirty="0" smtClean="0"/>
              <a:t>Monday </a:t>
            </a:r>
            <a:r>
              <a:rPr lang="en-GB" sz="3600" b="1" dirty="0" smtClean="0"/>
              <a:t>9</a:t>
            </a:r>
            <a:r>
              <a:rPr lang="en-GB" sz="3600" b="1" baseline="30000" dirty="0" smtClean="0"/>
              <a:t>th</a:t>
            </a:r>
            <a:r>
              <a:rPr lang="en-GB" sz="3600" b="1" dirty="0" smtClean="0"/>
              <a:t> </a:t>
            </a:r>
            <a:r>
              <a:rPr lang="en-GB" sz="3600" b="1" dirty="0" smtClean="0"/>
              <a:t>September </a:t>
            </a:r>
            <a:r>
              <a:rPr lang="en-GB" sz="3600" b="1" dirty="0" smtClean="0"/>
              <a:t>2024</a:t>
            </a:r>
            <a:endParaRPr lang="en-GB" sz="3600" b="1" dirty="0"/>
          </a:p>
        </p:txBody>
      </p:sp>
      <p:pic>
        <p:nvPicPr>
          <p:cNvPr id="6" name="Picture 5" descr="C:\Users\barbara.costa\Downloads\st-theresas-logo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17298"/>
            <a:ext cx="1505596" cy="156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14634"/>
            <a:ext cx="4181899" cy="3136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726" y="3514634"/>
            <a:ext cx="4181898" cy="31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067138"/>
              </p:ext>
            </p:extLst>
          </p:nvPr>
        </p:nvGraphicFramePr>
        <p:xfrm>
          <a:off x="683568" y="891650"/>
          <a:ext cx="7920880" cy="3977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39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3530"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/>
                        <a:t>No </a:t>
                      </a:r>
                      <a:r>
                        <a:rPr lang="en-GB" sz="2800" dirty="0"/>
                        <a:t>science test.</a:t>
                      </a:r>
                    </a:p>
                    <a:p>
                      <a:pPr algn="l"/>
                      <a:endParaRPr lang="en-GB" sz="2800" dirty="0"/>
                    </a:p>
                    <a:p>
                      <a:pPr algn="l"/>
                      <a:r>
                        <a:rPr lang="en-GB" sz="2800" dirty="0"/>
                        <a:t>The school may </a:t>
                      </a:r>
                      <a:r>
                        <a:rPr lang="en-GB" sz="2800" dirty="0" smtClean="0"/>
                        <a:t>be selected</a:t>
                      </a:r>
                      <a:r>
                        <a:rPr lang="en-GB" sz="2800" baseline="0" dirty="0" smtClean="0"/>
                        <a:t> </a:t>
                      </a:r>
                      <a:r>
                        <a:rPr lang="en-GB" sz="2800" baseline="0" dirty="0"/>
                        <a:t>to complete </a:t>
                      </a:r>
                      <a:r>
                        <a:rPr lang="en-GB" sz="2800" baseline="0" dirty="0" smtClean="0"/>
                        <a:t>a </a:t>
                      </a:r>
                      <a:r>
                        <a:rPr lang="en-GB" sz="2800" baseline="0" dirty="0"/>
                        <a:t>Science ‘sampling</a:t>
                      </a:r>
                      <a:r>
                        <a:rPr lang="en-GB" sz="2800" baseline="0" dirty="0" smtClean="0"/>
                        <a:t>’ paper</a:t>
                      </a:r>
                      <a:r>
                        <a:rPr lang="en-GB" sz="2800" baseline="0" dirty="0"/>
                        <a:t>. These </a:t>
                      </a:r>
                      <a:r>
                        <a:rPr lang="en-GB" sz="2800" baseline="0" dirty="0" smtClean="0"/>
                        <a:t>tests are </a:t>
                      </a:r>
                      <a:r>
                        <a:rPr lang="en-GB" sz="2800" baseline="0" dirty="0"/>
                        <a:t>for sampling purposes only.</a:t>
                      </a:r>
                      <a:endParaRPr lang="en-GB" sz="2800" dirty="0"/>
                    </a:p>
                    <a:p>
                      <a:pPr algn="l"/>
                      <a:endParaRPr lang="en-GB" sz="2800" dirty="0"/>
                    </a:p>
                    <a:p>
                      <a:pPr algn="l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41477" y="183765"/>
            <a:ext cx="161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/>
              <a:t>Science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478" y="3634200"/>
            <a:ext cx="4156750" cy="311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2025 </a:t>
            </a:r>
            <a:r>
              <a:rPr lang="en-GB" sz="3200" b="1" dirty="0"/>
              <a:t>key stage 2 test results</a:t>
            </a:r>
          </a:p>
          <a:p>
            <a:pPr algn="ctr"/>
            <a:r>
              <a:rPr lang="en-GB" sz="2000" dirty="0"/>
              <a:t>To achieve the </a:t>
            </a:r>
            <a:r>
              <a:rPr lang="en-GB" sz="2000" u="sng" dirty="0"/>
              <a:t>expected standard </a:t>
            </a:r>
            <a:r>
              <a:rPr lang="en-GB" sz="2000" dirty="0"/>
              <a:t>a child must achieve a scaled score of 100 or above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336090"/>
              </p:ext>
            </p:extLst>
          </p:nvPr>
        </p:nvGraphicFramePr>
        <p:xfrm>
          <a:off x="467544" y="1772816"/>
          <a:ext cx="828092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1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3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Maths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</a:rPr>
                        <a:t>Working at the expected </a:t>
                      </a:r>
                      <a:r>
                        <a:rPr lang="en-GB" sz="2000" b="1" baseline="0" dirty="0">
                          <a:solidFill>
                            <a:srgbClr val="00B050"/>
                          </a:solidFill>
                        </a:rPr>
                        <a:t>standard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Not working at the expected standard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</a:rPr>
                        <a:t>Scaled score of 100 or more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Scaled score of less than 100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Externally set and marked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Reading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</a:rPr>
                        <a:t>Working at the expected </a:t>
                      </a:r>
                      <a:r>
                        <a:rPr lang="en-GB" sz="2000" b="1" baseline="0" dirty="0">
                          <a:solidFill>
                            <a:srgbClr val="00B050"/>
                          </a:solidFill>
                        </a:rPr>
                        <a:t>standard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Not working at the expected standard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</a:rPr>
                        <a:t>Scaled score of 100 or more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Scaled score of less than 100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Externally set and marked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Spelling, Punctuation and Grammar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</a:rPr>
                        <a:t>Working at the expected </a:t>
                      </a:r>
                      <a:r>
                        <a:rPr lang="en-GB" sz="2000" b="1" baseline="0" dirty="0">
                          <a:solidFill>
                            <a:srgbClr val="00B050"/>
                          </a:solidFill>
                        </a:rPr>
                        <a:t>standard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Not working at the expected standard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</a:rPr>
                        <a:t>Scaled score of 100 or more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Scaled score of less than 100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Externally set and marked</a:t>
                      </a:r>
                    </a:p>
                    <a:p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17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000" y="332656"/>
            <a:ext cx="8280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2025 </a:t>
            </a:r>
            <a:r>
              <a:rPr lang="en-GB" sz="3200" b="1" dirty="0"/>
              <a:t>key stage 2 </a:t>
            </a:r>
            <a:r>
              <a:rPr lang="en-GB" sz="3200" b="1" u="sng" dirty="0"/>
              <a:t>teacher assessment </a:t>
            </a:r>
          </a:p>
          <a:p>
            <a:pPr algn="ctr"/>
            <a:r>
              <a:rPr lang="en-GB" sz="2400" dirty="0"/>
              <a:t>In addition to your child sitting the tests, the school will also need to submit a judgement as to whether your child has met the expected standard in </a:t>
            </a:r>
            <a:r>
              <a:rPr lang="en-GB" sz="2400" b="1" dirty="0"/>
              <a:t>writing </a:t>
            </a:r>
            <a:r>
              <a:rPr lang="en-GB" sz="2400" dirty="0"/>
              <a:t>and </a:t>
            </a:r>
            <a:r>
              <a:rPr lang="en-GB" sz="2400" b="1" dirty="0"/>
              <a:t>science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84010"/>
              </p:ext>
            </p:extLst>
          </p:nvPr>
        </p:nvGraphicFramePr>
        <p:xfrm>
          <a:off x="491276" y="2348880"/>
          <a:ext cx="792088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Writing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800" b="1" u="sng" dirty="0">
                          <a:solidFill>
                            <a:srgbClr val="FF0000"/>
                          </a:solidFill>
                        </a:rPr>
                        <a:t>Working at greater depth (above)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Working at the expected standard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Not working at the expected standard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Science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Working at the expected standard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 working at the expected standard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3000" y="4869160"/>
            <a:ext cx="80174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Examples of Y6 pupils who are achieving the expected standard in writing and for pupils who are achieving greater depth in  writing can be found here:</a:t>
            </a:r>
          </a:p>
          <a:p>
            <a:r>
              <a:rPr lang="en-GB" dirty="0">
                <a:hlinkClick r:id="rId2"/>
              </a:rPr>
              <a:t>https://www.gov.uk/government/publications/2018-teacher-assessment-exemplification-ks2-english-writing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291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Practice SATs week in school </a:t>
            </a:r>
            <a:r>
              <a:rPr lang="en-GB" sz="3200" dirty="0" smtClean="0"/>
              <a:t>in March 2025.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Your child’s SPAG, READING and MATHS test results, along with the teacher assessment for WRITING and SCIENCE will be sent home to parents in July </a:t>
            </a:r>
            <a:r>
              <a:rPr lang="en-GB" sz="2800" dirty="0" smtClean="0"/>
              <a:t>2025.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875916"/>
            <a:ext cx="4752528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1369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Expectations of Y6 pupils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Highest standards of behaviour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Being on time and ready for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Leadership of younger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Commitment to their learning (presentation, concentration, effort, resilience)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Commitment to their homework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‘Joining in’ with school life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123751"/>
            <a:ext cx="3724836" cy="26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1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06489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How can parents help?</a:t>
            </a:r>
          </a:p>
          <a:p>
            <a:endParaRPr lang="en-GB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Encourage their child’s independence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Let them take responsibility for their work and 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Ensure there is a calm, quiet environment for homework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Ensure that time is organised within the family ‘routine’ for school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Bedtime routine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Healthy lifestyles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Read </a:t>
            </a:r>
            <a:r>
              <a:rPr lang="en-GB" sz="3200" b="1" u="sng" dirty="0"/>
              <a:t>every</a:t>
            </a:r>
            <a:r>
              <a:rPr lang="en-GB" sz="3200" dirty="0"/>
              <a:t>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581128"/>
            <a:ext cx="2798168" cy="209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9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469250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End of Key Stage 2 National Tests</a:t>
            </a:r>
          </a:p>
          <a:p>
            <a:pPr algn="ctr"/>
            <a:r>
              <a:rPr lang="en-GB" sz="3200" i="1" dirty="0"/>
              <a:t>(Key stage 2 is Y3/Y4/Y5/Y6)</a:t>
            </a:r>
          </a:p>
          <a:p>
            <a:pPr algn="ctr"/>
            <a:endParaRPr lang="en-GB" sz="3200" b="1" dirty="0"/>
          </a:p>
          <a:p>
            <a:pPr algn="ctr"/>
            <a:r>
              <a:rPr lang="en-GB" sz="3200" dirty="0"/>
              <a:t>The Year 6 pupils will take the tests in the week beginning</a:t>
            </a:r>
            <a:r>
              <a:rPr lang="en-GB" sz="3200" b="1" dirty="0"/>
              <a:t> </a:t>
            </a:r>
            <a:r>
              <a:rPr lang="en-GB" sz="3200" b="1" u="sng" dirty="0"/>
              <a:t>Monday </a:t>
            </a:r>
            <a:r>
              <a:rPr lang="en-GB" sz="3200" b="1" u="sng" dirty="0" smtClean="0"/>
              <a:t>12</a:t>
            </a:r>
            <a:r>
              <a:rPr lang="en-GB" sz="3200" b="1" u="sng" baseline="30000" dirty="0" smtClean="0"/>
              <a:t>th</a:t>
            </a:r>
            <a:r>
              <a:rPr lang="en-GB" sz="3200" b="1" u="sng" dirty="0" smtClean="0"/>
              <a:t> </a:t>
            </a:r>
            <a:r>
              <a:rPr lang="en-GB" sz="3200" b="1" u="sng" dirty="0" smtClean="0"/>
              <a:t>May </a:t>
            </a:r>
            <a:r>
              <a:rPr lang="en-GB" sz="3200" b="1" u="sng" dirty="0" smtClean="0"/>
              <a:t>2025. </a:t>
            </a:r>
            <a:endParaRPr lang="en-GB" sz="3200" b="1" u="sng" dirty="0"/>
          </a:p>
          <a:p>
            <a:pPr algn="ctr"/>
            <a:endParaRPr lang="en-GB" sz="3200" b="1" dirty="0"/>
          </a:p>
          <a:p>
            <a:r>
              <a:rPr lang="en-GB" sz="2400" b="0" i="0" u="none" strike="noStrike" baseline="0" dirty="0">
                <a:solidFill>
                  <a:srgbClr val="000000"/>
                </a:solidFill>
                <a:latin typeface="Helvetica Neue LT Std"/>
              </a:rPr>
              <a:t>The tests</a:t>
            </a:r>
            <a:r>
              <a:rPr lang="en-GB" sz="2400" dirty="0">
                <a:solidFill>
                  <a:srgbClr val="000000"/>
                </a:solidFill>
                <a:latin typeface="Helvetica Neue LT Std"/>
              </a:rPr>
              <a:t> assess the pupils </a:t>
            </a:r>
            <a:r>
              <a:rPr lang="en-GB" sz="2400" dirty="0" smtClean="0">
                <a:solidFill>
                  <a:srgbClr val="000000"/>
                </a:solidFill>
                <a:latin typeface="Helvetica Neue LT Std"/>
              </a:rPr>
              <a:t>against </a:t>
            </a:r>
            <a:r>
              <a:rPr lang="en-GB" sz="2400" dirty="0">
                <a:solidFill>
                  <a:srgbClr val="000000"/>
                </a:solidFill>
                <a:latin typeface="Helvetica Neue LT Std"/>
              </a:rPr>
              <a:t>the </a:t>
            </a:r>
            <a:endParaRPr lang="en-GB" sz="2400" dirty="0" smtClean="0">
              <a:solidFill>
                <a:srgbClr val="000000"/>
              </a:solidFill>
              <a:latin typeface="Helvetica Neue LT Std"/>
            </a:endParaRPr>
          </a:p>
          <a:p>
            <a:r>
              <a:rPr lang="en-GB" sz="2400" b="0" i="0" u="none" strike="noStrike" baseline="0" dirty="0" smtClean="0">
                <a:solidFill>
                  <a:srgbClr val="000000"/>
                </a:solidFill>
                <a:latin typeface="Helvetica Neue LT Std"/>
              </a:rPr>
              <a:t>2014 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Helvetica Neue LT Std"/>
              </a:rPr>
              <a:t>Key Stage 2 </a:t>
            </a:r>
            <a:r>
              <a:rPr lang="en-GB" sz="2400" dirty="0" smtClean="0">
                <a:solidFill>
                  <a:srgbClr val="000000"/>
                </a:solidFill>
                <a:latin typeface="Helvetica Neue LT Std"/>
              </a:rPr>
              <a:t>N</a:t>
            </a:r>
            <a:r>
              <a:rPr lang="en-GB" sz="2400" b="0" i="0" u="none" strike="noStrike" baseline="0" dirty="0" smtClean="0">
                <a:solidFill>
                  <a:srgbClr val="000000"/>
                </a:solidFill>
                <a:latin typeface="Helvetica Neue LT Std"/>
              </a:rPr>
              <a:t>ational </a:t>
            </a:r>
            <a:r>
              <a:rPr lang="en-GB" sz="2400" dirty="0">
                <a:solidFill>
                  <a:srgbClr val="000000"/>
                </a:solidFill>
                <a:latin typeface="Helvetica Neue LT Std"/>
              </a:rPr>
              <a:t>C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Helvetica Neue LT Std"/>
              </a:rPr>
              <a:t>urriculum. </a:t>
            </a:r>
          </a:p>
          <a:p>
            <a:endParaRPr lang="en-GB" sz="2400" b="0" i="0" u="none" strike="noStrike" baseline="0" dirty="0">
              <a:solidFill>
                <a:srgbClr val="000000"/>
              </a:solidFill>
              <a:latin typeface="Helvetica Neue LT Std"/>
            </a:endParaRPr>
          </a:p>
          <a:p>
            <a:r>
              <a:rPr lang="en-GB" sz="2400" b="0" i="0" u="none" strike="noStrike" baseline="0" dirty="0">
                <a:solidFill>
                  <a:srgbClr val="000000"/>
                </a:solidFill>
                <a:latin typeface="Helvetica Neue LT Std"/>
              </a:rPr>
              <a:t>A new test and mark scheme </a:t>
            </a:r>
            <a:r>
              <a:rPr lang="en-GB" sz="2400" dirty="0">
                <a:solidFill>
                  <a:srgbClr val="000000"/>
                </a:solidFill>
                <a:latin typeface="Helvetica Neue LT Std"/>
              </a:rPr>
              <a:t>i</a:t>
            </a:r>
            <a:r>
              <a:rPr lang="en-GB" sz="2400" b="0" i="0" u="none" strike="noStrike" baseline="0" dirty="0" smtClean="0">
                <a:solidFill>
                  <a:srgbClr val="000000"/>
                </a:solidFill>
                <a:latin typeface="Helvetica Neue LT Std"/>
              </a:rPr>
              <a:t>s </a:t>
            </a:r>
          </a:p>
          <a:p>
            <a:r>
              <a:rPr lang="en-GB" sz="2400" b="0" i="0" u="none" strike="noStrike" baseline="0" dirty="0" smtClean="0">
                <a:solidFill>
                  <a:srgbClr val="000000"/>
                </a:solidFill>
                <a:latin typeface="Helvetica Neue LT Std"/>
              </a:rPr>
              <a:t>developed 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Helvetica Neue LT Std"/>
              </a:rPr>
              <a:t>each year. </a:t>
            </a:r>
          </a:p>
          <a:p>
            <a:r>
              <a:rPr lang="en-GB" sz="2400" b="0" i="0" u="none" strike="noStrike" baseline="0" dirty="0">
                <a:solidFill>
                  <a:srgbClr val="000000"/>
                </a:solidFill>
                <a:latin typeface="Helvetica Neue LT Std"/>
              </a:rPr>
              <a:t>The </a:t>
            </a:r>
            <a:r>
              <a:rPr lang="en-GB" sz="2400" dirty="0">
                <a:solidFill>
                  <a:srgbClr val="000000"/>
                </a:solidFill>
                <a:latin typeface="Helvetica Neue LT Std"/>
              </a:rPr>
              <a:t>K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Helvetica Neue LT Std"/>
              </a:rPr>
              <a:t>ey </a:t>
            </a:r>
            <a:r>
              <a:rPr lang="en-GB" sz="2400" dirty="0">
                <a:solidFill>
                  <a:srgbClr val="000000"/>
                </a:solidFill>
                <a:latin typeface="Helvetica Neue LT Std"/>
              </a:rPr>
              <a:t>S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Helvetica Neue LT Std"/>
              </a:rPr>
              <a:t>tage 2 tests will be </a:t>
            </a:r>
            <a:r>
              <a:rPr lang="en-GB" sz="2400" b="0" i="0" u="none" strike="noStrike" baseline="0" dirty="0" smtClean="0">
                <a:solidFill>
                  <a:srgbClr val="000000"/>
                </a:solidFill>
                <a:latin typeface="Helvetica Neue LT Std"/>
              </a:rPr>
              <a:t>marked </a:t>
            </a:r>
          </a:p>
          <a:p>
            <a:r>
              <a:rPr lang="en-GB" sz="2400" b="0" i="0" u="none" strike="noStrike" baseline="0" dirty="0" smtClean="0">
                <a:solidFill>
                  <a:srgbClr val="000000"/>
                </a:solidFill>
                <a:latin typeface="Helvetica Neue LT Std"/>
              </a:rPr>
              <a:t>by 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Helvetica Neue LT Std"/>
              </a:rPr>
              <a:t>external markers. 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975" y="3269321"/>
            <a:ext cx="2581489" cy="34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1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68910"/>
              </p:ext>
            </p:extLst>
          </p:nvPr>
        </p:nvGraphicFramePr>
        <p:xfrm>
          <a:off x="899592" y="715700"/>
          <a:ext cx="7776864" cy="5531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931"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Monday 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en-GB" sz="2800" b="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baseline="0" dirty="0">
                          <a:solidFill>
                            <a:schemeClr val="tx1"/>
                          </a:solidFill>
                        </a:rPr>
                        <a:t>SPAG (Spelling, grammar and punctuation)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Grammar,</a:t>
                      </a:r>
                      <a:r>
                        <a:rPr lang="en-GB" sz="2800" b="0" baseline="0" dirty="0">
                          <a:solidFill>
                            <a:schemeClr val="tx1"/>
                          </a:solidFill>
                        </a:rPr>
                        <a:t> spelling and punctuation Paper 1</a:t>
                      </a:r>
                    </a:p>
                    <a:p>
                      <a:endParaRPr lang="en-GB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0" baseline="0" dirty="0">
                          <a:solidFill>
                            <a:schemeClr val="tx1"/>
                          </a:solidFill>
                        </a:rPr>
                        <a:t>Spelling Paper 2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0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Tuesday 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en-GB" sz="2800" b="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b="0" baseline="0" dirty="0" smtClean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GB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Reading</a:t>
                      </a:r>
                    </a:p>
                    <a:p>
                      <a:endParaRPr lang="en-GB" sz="28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Reading</a:t>
                      </a:r>
                    </a:p>
                    <a:p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0931"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Wednesday 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en-GB" sz="2800" b="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GB" sz="2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Maths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Maths Paper 1</a:t>
                      </a:r>
                    </a:p>
                    <a:p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Maths Paper 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0931"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Thursday 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GB" sz="2800" b="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GB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800" b="0" baseline="0" dirty="0" smtClean="0">
                          <a:solidFill>
                            <a:schemeClr val="tx1"/>
                          </a:solidFill>
                        </a:rPr>
                        <a:t>May</a:t>
                      </a:r>
                      <a:endParaRPr lang="en-GB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baseline="0" dirty="0">
                          <a:solidFill>
                            <a:schemeClr val="tx1"/>
                          </a:solidFill>
                        </a:rPr>
                        <a:t>Maths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chemeClr val="tx1"/>
                          </a:solidFill>
                        </a:rPr>
                        <a:t>Maths Paper 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67744" y="136605"/>
            <a:ext cx="4323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Timetable for SATs week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9792" y="6174599"/>
            <a:ext cx="4056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NO TEST FOR WRITING</a:t>
            </a:r>
          </a:p>
        </p:txBody>
      </p:sp>
    </p:spTree>
    <p:extLst>
      <p:ext uri="{BB962C8B-B14F-4D97-AF65-F5344CB8AC3E}">
        <p14:creationId xmlns:p14="http://schemas.microsoft.com/office/powerpoint/2010/main" val="32264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653451"/>
              </p:ext>
            </p:extLst>
          </p:nvPr>
        </p:nvGraphicFramePr>
        <p:xfrm>
          <a:off x="347029" y="891650"/>
          <a:ext cx="8406661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6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4685">
                <a:tc>
                  <a:txBody>
                    <a:bodyPr/>
                    <a:lstStyle/>
                    <a:p>
                      <a:pPr algn="l"/>
                      <a:endParaRPr lang="en-GB" sz="2800" dirty="0"/>
                    </a:p>
                    <a:p>
                      <a:pPr algn="l"/>
                      <a:r>
                        <a:rPr lang="en-GB" sz="2800" u="sng" dirty="0"/>
                        <a:t>Monday </a:t>
                      </a:r>
                      <a:r>
                        <a:rPr lang="en-GB" sz="2800" u="sng" dirty="0" smtClean="0"/>
                        <a:t>12</a:t>
                      </a:r>
                      <a:r>
                        <a:rPr lang="en-GB" sz="2800" u="sng" baseline="30000" dirty="0" smtClean="0"/>
                        <a:t>th</a:t>
                      </a:r>
                      <a:r>
                        <a:rPr lang="en-GB" sz="2800" u="sng" dirty="0" smtClean="0"/>
                        <a:t> </a:t>
                      </a:r>
                      <a:r>
                        <a:rPr lang="en-GB" sz="2800" u="sng" dirty="0" smtClean="0"/>
                        <a:t>May </a:t>
                      </a:r>
                      <a:r>
                        <a:rPr lang="en-GB" sz="2800" u="sng" dirty="0"/>
                        <a:t>Paper 1</a:t>
                      </a:r>
                      <a:r>
                        <a:rPr lang="en-GB" sz="2800" dirty="0"/>
                        <a:t>  - questions 45 minutes</a:t>
                      </a:r>
                    </a:p>
                    <a:p>
                      <a:pPr algn="l"/>
                      <a:r>
                        <a:rPr lang="en-GB" sz="2800" dirty="0"/>
                        <a:t>(50 marks)</a:t>
                      </a:r>
                    </a:p>
                    <a:p>
                      <a:pPr algn="l"/>
                      <a:r>
                        <a:rPr lang="en-GB" sz="2800" dirty="0"/>
                        <a:t>For example of paper 1 click </a:t>
                      </a:r>
                      <a:r>
                        <a:rPr lang="en-GB" sz="2800" dirty="0">
                          <a:hlinkClick r:id="rId2"/>
                        </a:rPr>
                        <a:t>here</a:t>
                      </a:r>
                      <a:r>
                        <a:rPr lang="en-GB" sz="2800" dirty="0"/>
                        <a:t>.</a:t>
                      </a:r>
                    </a:p>
                    <a:p>
                      <a:pPr algn="l"/>
                      <a:endParaRPr lang="en-GB" sz="2800" dirty="0"/>
                    </a:p>
                    <a:p>
                      <a:pPr algn="l"/>
                      <a:r>
                        <a:rPr lang="en-GB" sz="2800" u="sng" dirty="0"/>
                        <a:t>Monday </a:t>
                      </a:r>
                      <a:r>
                        <a:rPr lang="en-GB" sz="2800" u="sng" dirty="0" smtClean="0"/>
                        <a:t>12</a:t>
                      </a:r>
                      <a:r>
                        <a:rPr lang="en-GB" sz="2800" u="sng" baseline="30000" dirty="0" smtClean="0"/>
                        <a:t>th</a:t>
                      </a:r>
                      <a:r>
                        <a:rPr lang="en-GB" sz="2800" u="sng" dirty="0" smtClean="0"/>
                        <a:t> </a:t>
                      </a:r>
                      <a:r>
                        <a:rPr lang="en-GB" sz="2800" u="sng" baseline="0" dirty="0"/>
                        <a:t>May </a:t>
                      </a:r>
                      <a:r>
                        <a:rPr lang="en-GB" sz="2800" u="sng" dirty="0"/>
                        <a:t>Paper 2</a:t>
                      </a:r>
                      <a:r>
                        <a:rPr lang="en-GB" sz="2800" dirty="0"/>
                        <a:t> -  spelling (not timed)</a:t>
                      </a:r>
                    </a:p>
                    <a:p>
                      <a:pPr algn="l"/>
                      <a:r>
                        <a:rPr lang="en-GB" sz="2800" dirty="0"/>
                        <a:t>(20 marks)</a:t>
                      </a:r>
                    </a:p>
                    <a:p>
                      <a:pPr algn="l"/>
                      <a:r>
                        <a:rPr lang="en-GB" sz="2800" dirty="0"/>
                        <a:t>For example of paper 2 click </a:t>
                      </a:r>
                      <a:r>
                        <a:rPr lang="en-GB" sz="2800" dirty="0">
                          <a:hlinkClick r:id="rId3"/>
                        </a:rPr>
                        <a:t>here</a:t>
                      </a:r>
                      <a:r>
                        <a:rPr lang="en-GB" sz="2800" dirty="0"/>
                        <a:t>.</a:t>
                      </a:r>
                    </a:p>
                    <a:p>
                      <a:pPr algn="l"/>
                      <a:endParaRPr lang="en-GB" sz="2800" dirty="0"/>
                    </a:p>
                    <a:p>
                      <a:pPr algn="l"/>
                      <a:r>
                        <a:rPr lang="en-GB" sz="2800" b="1" dirty="0"/>
                        <a:t>Total marks 70 </a:t>
                      </a:r>
                    </a:p>
                    <a:p>
                      <a:pPr algn="l"/>
                      <a:r>
                        <a:rPr lang="en-GB" sz="2800" b="1" i="1" dirty="0"/>
                        <a:t>In</a:t>
                      </a:r>
                      <a:r>
                        <a:rPr lang="en-GB" sz="2800" b="1" i="1" baseline="0" dirty="0"/>
                        <a:t> May </a:t>
                      </a:r>
                      <a:r>
                        <a:rPr lang="en-GB" sz="2800" b="1" i="1" baseline="0" dirty="0" smtClean="0"/>
                        <a:t>2024 </a:t>
                      </a:r>
                      <a:r>
                        <a:rPr lang="en-GB" sz="2800" b="1" i="1" baseline="0" dirty="0"/>
                        <a:t>a child needed </a:t>
                      </a:r>
                      <a:r>
                        <a:rPr lang="en-GB" sz="2800" b="1" i="1" dirty="0" smtClean="0"/>
                        <a:t>35 </a:t>
                      </a:r>
                      <a:r>
                        <a:rPr lang="en-GB" sz="2800" b="1" i="1" dirty="0"/>
                        <a:t>marks</a:t>
                      </a:r>
                      <a:r>
                        <a:rPr lang="en-GB" sz="2800" b="1" i="1" baseline="0" dirty="0"/>
                        <a:t> out of </a:t>
                      </a:r>
                      <a:r>
                        <a:rPr lang="en-GB" sz="2800" b="1" i="1" dirty="0"/>
                        <a:t>70</a:t>
                      </a:r>
                      <a:r>
                        <a:rPr lang="en-GB" sz="2800" b="1" i="1" baseline="0" dirty="0"/>
                        <a:t> to meet the standard.</a:t>
                      </a:r>
                      <a:endParaRPr lang="en-GB" sz="28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7030" y="183765"/>
            <a:ext cx="8406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/>
              <a:t>Spelling, Punctuation and Grammar (SPAG)</a:t>
            </a:r>
          </a:p>
        </p:txBody>
      </p:sp>
    </p:spTree>
    <p:extLst>
      <p:ext uri="{BB962C8B-B14F-4D97-AF65-F5344CB8AC3E}">
        <p14:creationId xmlns:p14="http://schemas.microsoft.com/office/powerpoint/2010/main" val="407176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783927"/>
              </p:ext>
            </p:extLst>
          </p:nvPr>
        </p:nvGraphicFramePr>
        <p:xfrm>
          <a:off x="683568" y="891650"/>
          <a:ext cx="7560840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54584">
                <a:tc>
                  <a:txBody>
                    <a:bodyPr/>
                    <a:lstStyle/>
                    <a:p>
                      <a:pPr algn="ctr"/>
                      <a:endParaRPr lang="en-GB" sz="2800" b="1" u="sng" dirty="0"/>
                    </a:p>
                    <a:p>
                      <a:pPr algn="l"/>
                      <a:r>
                        <a:rPr lang="en-GB" sz="2800" b="1" u="sng" dirty="0"/>
                        <a:t>Tuesday </a:t>
                      </a:r>
                      <a:r>
                        <a:rPr lang="en-GB" sz="2800" b="1" u="sng" dirty="0" smtClean="0"/>
                        <a:t>13</a:t>
                      </a:r>
                      <a:r>
                        <a:rPr lang="en-GB" sz="2800" b="1" u="sng" baseline="30000" dirty="0" smtClean="0"/>
                        <a:t>th</a:t>
                      </a:r>
                      <a:r>
                        <a:rPr lang="en-GB" sz="2800" b="1" u="sng" dirty="0" smtClean="0"/>
                        <a:t> </a:t>
                      </a:r>
                      <a:r>
                        <a:rPr lang="en-GB" sz="2800" b="1" u="sng" dirty="0"/>
                        <a:t>May Single Paper</a:t>
                      </a:r>
                      <a:r>
                        <a:rPr lang="en-GB" sz="2800" b="1" u="sng" baseline="0" dirty="0"/>
                        <a:t>  </a:t>
                      </a:r>
                      <a:r>
                        <a:rPr lang="en-GB" sz="2800" b="0" u="none" baseline="0" dirty="0"/>
                        <a:t>- </a:t>
                      </a:r>
                      <a:r>
                        <a:rPr lang="en-GB" sz="2800" b="1" u="none" baseline="0" dirty="0"/>
                        <a:t>1 hour </a:t>
                      </a:r>
                    </a:p>
                    <a:p>
                      <a:pPr algn="l"/>
                      <a:r>
                        <a:rPr lang="en-GB" sz="2800" b="1" u="none" baseline="0" dirty="0"/>
                        <a:t>Total marks 50</a:t>
                      </a:r>
                    </a:p>
                    <a:p>
                      <a:pPr algn="l"/>
                      <a:endParaRPr lang="en-GB" sz="2800" b="1" u="none" baseline="0" dirty="0"/>
                    </a:p>
                    <a:p>
                      <a:pPr algn="l"/>
                      <a:r>
                        <a:rPr lang="en-GB" sz="2800" b="1" u="none" baseline="0" dirty="0"/>
                        <a:t>For example of the Reading Booklet click </a:t>
                      </a:r>
                      <a:r>
                        <a:rPr lang="en-GB" sz="2800" b="1" u="none" baseline="0" dirty="0">
                          <a:hlinkClick r:id="rId2"/>
                        </a:rPr>
                        <a:t>here</a:t>
                      </a:r>
                      <a:r>
                        <a:rPr lang="en-GB" sz="2800" b="1" u="none" baseline="0" dirty="0"/>
                        <a:t>.</a:t>
                      </a:r>
                    </a:p>
                    <a:p>
                      <a:pPr algn="l"/>
                      <a:endParaRPr lang="en-GB" sz="2800" b="1" u="none" baseline="0" dirty="0"/>
                    </a:p>
                    <a:p>
                      <a:pPr algn="l"/>
                      <a:r>
                        <a:rPr lang="en-GB" sz="2800" b="1" u="none" baseline="0" dirty="0"/>
                        <a:t>For example of the Reading Answer Booklet click </a:t>
                      </a:r>
                      <a:r>
                        <a:rPr lang="en-GB" sz="2800" b="1" u="none" baseline="0" dirty="0">
                          <a:hlinkClick r:id="rId3"/>
                        </a:rPr>
                        <a:t>here</a:t>
                      </a:r>
                      <a:r>
                        <a:rPr lang="en-GB" sz="2800" b="1" u="none" baseline="0" dirty="0"/>
                        <a:t>.</a:t>
                      </a:r>
                    </a:p>
                    <a:p>
                      <a:pPr algn="l"/>
                      <a:endParaRPr lang="en-GB" sz="2800" b="1" u="none" baseline="0" dirty="0"/>
                    </a:p>
                    <a:p>
                      <a:pPr algn="l"/>
                      <a:r>
                        <a:rPr lang="en-GB" sz="2800" b="1" i="1" u="none" baseline="0" dirty="0"/>
                        <a:t>In May </a:t>
                      </a:r>
                      <a:r>
                        <a:rPr lang="en-GB" sz="2800" b="1" i="1" u="none" baseline="0" dirty="0" smtClean="0"/>
                        <a:t>2024 </a:t>
                      </a:r>
                      <a:r>
                        <a:rPr lang="en-GB" sz="2800" b="1" i="1" u="none" baseline="0" dirty="0"/>
                        <a:t>a child needed </a:t>
                      </a:r>
                      <a:r>
                        <a:rPr lang="en-GB" sz="2800" b="1" i="1" u="none" baseline="0" dirty="0" smtClean="0"/>
                        <a:t>27 </a:t>
                      </a:r>
                      <a:r>
                        <a:rPr lang="en-GB" sz="2800" b="1" i="1" u="none" baseline="0" dirty="0"/>
                        <a:t>marks out of 50 to meet the standard.</a:t>
                      </a:r>
                    </a:p>
                    <a:p>
                      <a:pPr algn="l"/>
                      <a:endParaRPr lang="en-GB" sz="2400" b="0" u="none" baseline="0" dirty="0"/>
                    </a:p>
                    <a:p>
                      <a:pPr algn="l"/>
                      <a:endParaRPr lang="en-GB" sz="24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00954" y="183765"/>
            <a:ext cx="1898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/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72215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524329"/>
              </p:ext>
            </p:extLst>
          </p:nvPr>
        </p:nvGraphicFramePr>
        <p:xfrm>
          <a:off x="395536" y="648769"/>
          <a:ext cx="8280920" cy="598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38352">
                <a:tc>
                  <a:txBody>
                    <a:bodyPr/>
                    <a:lstStyle/>
                    <a:p>
                      <a:pPr algn="l"/>
                      <a:r>
                        <a:rPr lang="en-GB" sz="2600" b="1" u="sng" dirty="0"/>
                        <a:t>Wednesday </a:t>
                      </a:r>
                      <a:r>
                        <a:rPr lang="en-GB" sz="2600" b="1" u="sng" dirty="0" smtClean="0"/>
                        <a:t>14</a:t>
                      </a:r>
                      <a:r>
                        <a:rPr lang="en-GB" sz="2600" b="1" u="sng" baseline="30000" dirty="0" smtClean="0"/>
                        <a:t>th</a:t>
                      </a:r>
                      <a:r>
                        <a:rPr lang="en-GB" sz="2600" b="1" u="sng" dirty="0" smtClean="0"/>
                        <a:t> </a:t>
                      </a:r>
                      <a:r>
                        <a:rPr lang="en-GB" sz="2600" b="1" u="sng" dirty="0"/>
                        <a:t>May</a:t>
                      </a:r>
                      <a:r>
                        <a:rPr lang="en-GB" sz="2600" b="1" u="sng" baseline="0" dirty="0"/>
                        <a:t> </a:t>
                      </a:r>
                      <a:r>
                        <a:rPr lang="en-GB" sz="2600" b="1" u="sng" dirty="0"/>
                        <a:t>Paper</a:t>
                      </a:r>
                      <a:r>
                        <a:rPr lang="en-GB" sz="2600" b="1" u="sng" baseline="0" dirty="0"/>
                        <a:t> 1 </a:t>
                      </a:r>
                      <a:r>
                        <a:rPr lang="en-GB" sz="2600" b="1" baseline="0" dirty="0"/>
                        <a:t>– Arithmetic  30 minutes</a:t>
                      </a:r>
                    </a:p>
                    <a:p>
                      <a:pPr algn="l"/>
                      <a:r>
                        <a:rPr lang="en-GB" sz="2600" baseline="0" dirty="0"/>
                        <a:t>40 marks </a:t>
                      </a:r>
                    </a:p>
                    <a:p>
                      <a:pPr algn="l"/>
                      <a:endParaRPr lang="en-GB" sz="600" baseline="0" dirty="0"/>
                    </a:p>
                    <a:p>
                      <a:pPr algn="l"/>
                      <a:r>
                        <a:rPr lang="en-GB" sz="2600" baseline="0" dirty="0"/>
                        <a:t>For example </a:t>
                      </a:r>
                      <a:r>
                        <a:rPr lang="en-GB" sz="2600" baseline="0" dirty="0" smtClean="0"/>
                        <a:t>of Paper </a:t>
                      </a:r>
                      <a:r>
                        <a:rPr lang="en-GB" sz="2600" baseline="0" dirty="0"/>
                        <a:t>1 click </a:t>
                      </a:r>
                      <a:r>
                        <a:rPr lang="en-GB" sz="2600" baseline="0" dirty="0">
                          <a:hlinkClick r:id="rId2"/>
                        </a:rPr>
                        <a:t>here</a:t>
                      </a:r>
                      <a:r>
                        <a:rPr lang="en-GB" sz="2600" baseline="0" dirty="0"/>
                        <a:t>.</a:t>
                      </a:r>
                    </a:p>
                    <a:p>
                      <a:pPr algn="l"/>
                      <a:endParaRPr lang="en-GB" sz="1000" baseline="0" dirty="0"/>
                    </a:p>
                    <a:p>
                      <a:pPr algn="l"/>
                      <a:endParaRPr lang="en-GB" sz="2000" b="1" u="sng" baseline="0" dirty="0"/>
                    </a:p>
                    <a:p>
                      <a:pPr algn="l"/>
                      <a:r>
                        <a:rPr lang="en-GB" sz="2600" b="1" u="sng" baseline="0" dirty="0"/>
                        <a:t>Wednesday </a:t>
                      </a:r>
                      <a:r>
                        <a:rPr lang="en-GB" sz="2600" b="1" u="sng" baseline="0" dirty="0" smtClean="0"/>
                        <a:t>14</a:t>
                      </a:r>
                      <a:r>
                        <a:rPr lang="en-GB" sz="2600" b="1" u="sng" baseline="30000" dirty="0" smtClean="0"/>
                        <a:t>th</a:t>
                      </a:r>
                      <a:r>
                        <a:rPr lang="en-GB" sz="2600" b="1" u="sng" baseline="0" dirty="0" smtClean="0"/>
                        <a:t> </a:t>
                      </a:r>
                      <a:r>
                        <a:rPr lang="en-GB" sz="2600" b="1" u="sng" baseline="0" dirty="0"/>
                        <a:t>May Paper 2 </a:t>
                      </a:r>
                      <a:r>
                        <a:rPr lang="en-GB" sz="2600" b="1" baseline="0" dirty="0"/>
                        <a:t>– Reasoning  40 minutes</a:t>
                      </a:r>
                    </a:p>
                    <a:p>
                      <a:pPr algn="l"/>
                      <a:r>
                        <a:rPr lang="en-GB" sz="2600" baseline="0" dirty="0"/>
                        <a:t>35 marks</a:t>
                      </a:r>
                    </a:p>
                    <a:p>
                      <a:pPr algn="l"/>
                      <a:endParaRPr lang="en-GB" sz="600" baseline="0" dirty="0"/>
                    </a:p>
                    <a:p>
                      <a:pPr algn="l"/>
                      <a:r>
                        <a:rPr lang="en-GB" sz="2600" baseline="0" dirty="0"/>
                        <a:t>For example of Paper 2 click </a:t>
                      </a:r>
                      <a:r>
                        <a:rPr lang="en-GB" sz="2600" baseline="0" dirty="0">
                          <a:hlinkClick r:id="rId3"/>
                        </a:rPr>
                        <a:t>here</a:t>
                      </a:r>
                      <a:r>
                        <a:rPr lang="en-GB" sz="2600" baseline="0" dirty="0"/>
                        <a:t>.</a:t>
                      </a:r>
                    </a:p>
                    <a:p>
                      <a:pPr algn="l"/>
                      <a:endParaRPr lang="en-GB" sz="1000" baseline="0" dirty="0"/>
                    </a:p>
                    <a:p>
                      <a:pPr algn="l"/>
                      <a:endParaRPr lang="en-GB" sz="2000" b="1" u="sng" baseline="0" dirty="0"/>
                    </a:p>
                    <a:p>
                      <a:pPr algn="l"/>
                      <a:r>
                        <a:rPr lang="en-GB" sz="2600" b="1" u="sng" baseline="0" dirty="0"/>
                        <a:t>Thursday </a:t>
                      </a:r>
                      <a:r>
                        <a:rPr lang="en-GB" sz="2600" b="1" u="sng" baseline="0" dirty="0" smtClean="0"/>
                        <a:t>15</a:t>
                      </a:r>
                      <a:r>
                        <a:rPr lang="en-GB" sz="2600" b="1" u="sng" baseline="30000" dirty="0" smtClean="0"/>
                        <a:t>th</a:t>
                      </a:r>
                      <a:r>
                        <a:rPr lang="en-GB" sz="2600" b="1" u="sng" baseline="0" dirty="0" smtClean="0"/>
                        <a:t> May </a:t>
                      </a:r>
                      <a:r>
                        <a:rPr lang="en-GB" sz="2600" b="1" u="sng" baseline="0" dirty="0"/>
                        <a:t>Paper 3</a:t>
                      </a:r>
                      <a:r>
                        <a:rPr lang="en-GB" sz="2600" b="1" baseline="0" dirty="0"/>
                        <a:t> – Reasoning 40 minutes</a:t>
                      </a:r>
                    </a:p>
                    <a:p>
                      <a:pPr algn="l"/>
                      <a:r>
                        <a:rPr lang="en-GB" sz="2600" baseline="0" dirty="0"/>
                        <a:t>35 marks</a:t>
                      </a:r>
                    </a:p>
                    <a:p>
                      <a:pPr algn="l"/>
                      <a:endParaRPr lang="en-GB" sz="600" baseline="0" dirty="0"/>
                    </a:p>
                    <a:p>
                      <a:pPr algn="l"/>
                      <a:r>
                        <a:rPr lang="en-GB" sz="2600" baseline="0" dirty="0"/>
                        <a:t>For example of Paper 3 click </a:t>
                      </a:r>
                      <a:r>
                        <a:rPr lang="en-GB" sz="2600" baseline="0" dirty="0">
                          <a:hlinkClick r:id="rId4"/>
                        </a:rPr>
                        <a:t>here</a:t>
                      </a:r>
                      <a:r>
                        <a:rPr lang="en-GB" sz="2600" baseline="0" dirty="0"/>
                        <a:t>.</a:t>
                      </a:r>
                    </a:p>
                    <a:p>
                      <a:pPr algn="l"/>
                      <a:endParaRPr lang="en-GB" sz="2000" baseline="0" dirty="0"/>
                    </a:p>
                    <a:p>
                      <a:pPr algn="l"/>
                      <a:endParaRPr lang="en-GB" sz="900" baseline="0" dirty="0"/>
                    </a:p>
                    <a:p>
                      <a:pPr algn="l"/>
                      <a:r>
                        <a:rPr lang="en-GB" sz="2600" b="1" baseline="0" dirty="0"/>
                        <a:t>Total marks 110</a:t>
                      </a:r>
                    </a:p>
                    <a:p>
                      <a:pPr algn="l"/>
                      <a:r>
                        <a:rPr lang="en-GB" sz="2000" b="1" i="1" baseline="0" dirty="0"/>
                        <a:t>In May </a:t>
                      </a:r>
                      <a:r>
                        <a:rPr lang="en-GB" sz="2000" b="1" i="1" baseline="0" dirty="0" smtClean="0"/>
                        <a:t>2024 </a:t>
                      </a:r>
                      <a:r>
                        <a:rPr lang="en-GB" sz="2000" b="1" i="1" baseline="0" dirty="0"/>
                        <a:t>a child needed </a:t>
                      </a:r>
                      <a:r>
                        <a:rPr lang="en-GB" sz="2000" b="1" i="1" baseline="0" dirty="0" smtClean="0"/>
                        <a:t>54 </a:t>
                      </a:r>
                      <a:r>
                        <a:rPr lang="en-GB" sz="2000" b="1" i="1" baseline="0" dirty="0"/>
                        <a:t>marks out of 110 to meet the standard.</a:t>
                      </a:r>
                      <a:endParaRPr lang="en-GB" sz="2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35896" y="31365"/>
            <a:ext cx="1540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/>
              <a:t>Maths</a:t>
            </a:r>
          </a:p>
        </p:txBody>
      </p:sp>
    </p:spTree>
    <p:extLst>
      <p:ext uri="{BB962C8B-B14F-4D97-AF65-F5344CB8AC3E}">
        <p14:creationId xmlns:p14="http://schemas.microsoft.com/office/powerpoint/2010/main" val="7208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81298"/>
            <a:ext cx="8136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Sample test materials can be  found on </a:t>
            </a:r>
            <a:r>
              <a:rPr lang="en-GB" sz="3600" dirty="0">
                <a:hlinkClick r:id="rId2"/>
              </a:rPr>
              <a:t>www.gov.uk</a:t>
            </a:r>
            <a:endParaRPr lang="en-GB" sz="3600" dirty="0"/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algn="ctr"/>
            <a:endParaRPr lang="en-GB" sz="3600" dirty="0"/>
          </a:p>
        </p:txBody>
      </p:sp>
      <p:sp>
        <p:nvSpPr>
          <p:cNvPr id="3" name="AutoShape 2" descr="https://mail.lgflmail.org/owa/service.svc/s/GetFileAttachment?id=AAMkADAzNWVlNGJhLTI5ODQtNDlhYi1iZTg3LWJlMDk4ZTc2YjE0ZQBGAAAAAAArVCcOAHVoQri5iDdUh7KeBwCWxWqzx7APTJUE3Ewb5mdWACboNQcFAABcKsqIxVjnRJXjRj4DTf%2BAAASOS%2Fz1AAABEgAQAHD6d65%2BQH5MnQisC1GuS2k%3D&amp;X-OWA-CANARY=JhowBTXFgEm5xUWRoG1jhl5yLTnRdtkIxJUOtYf99XbL6DRFq5YxGoQJ0u-QIwD22WqqlTH9prU.">
            <a:extLst>
              <a:ext uri="{FF2B5EF4-FFF2-40B4-BE49-F238E27FC236}">
                <a16:creationId xmlns:a16="http://schemas.microsoft.com/office/drawing/2014/main" id="{224CED8A-0AA1-44BB-B396-0FAFCFE5D3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024" y="1628800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620688"/>
            <a:ext cx="72728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Specific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difficulty reading</a:t>
            </a:r>
            <a:endParaRPr lang="en-GB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difficulty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writing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difficulty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concentrating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processing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difficulties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hearing impairment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visual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</a:rPr>
              <a:t>impairment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English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as an additional language</a:t>
            </a:r>
          </a:p>
          <a:p>
            <a:endParaRPr lang="en-US" sz="2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We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will speak to you if we feel your child should be considered for access arrangements. Any additional support should be based primarily on normal classroom practice. 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76672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6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564249"/>
              </p:ext>
            </p:extLst>
          </p:nvPr>
        </p:nvGraphicFramePr>
        <p:xfrm>
          <a:off x="683568" y="891650"/>
          <a:ext cx="7920880" cy="5079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39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3530"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  <a:p>
                      <a:pPr algn="l"/>
                      <a:r>
                        <a:rPr lang="en-GB" sz="2800" dirty="0"/>
                        <a:t>No writing test.</a:t>
                      </a:r>
                    </a:p>
                    <a:p>
                      <a:pPr algn="l"/>
                      <a:endParaRPr lang="en-GB" sz="2400" dirty="0" smtClean="0"/>
                    </a:p>
                    <a:p>
                      <a:pPr algn="l"/>
                      <a:endParaRPr lang="en-GB" sz="2400" dirty="0" smtClean="0"/>
                    </a:p>
                    <a:p>
                      <a:pPr algn="l"/>
                      <a:endParaRPr lang="en-GB" sz="2400" dirty="0" smtClean="0"/>
                    </a:p>
                    <a:p>
                      <a:pPr algn="l"/>
                      <a:endParaRPr lang="en-GB" sz="2400" dirty="0" smtClean="0"/>
                    </a:p>
                    <a:p>
                      <a:pPr algn="l"/>
                      <a:endParaRPr lang="en-GB" sz="2400" dirty="0" smtClean="0"/>
                    </a:p>
                    <a:p>
                      <a:pPr algn="l"/>
                      <a:endParaRPr lang="en-GB" sz="2400" dirty="0" smtClean="0"/>
                    </a:p>
                    <a:p>
                      <a:pPr algn="l"/>
                      <a:endParaRPr lang="en-GB" sz="2400" dirty="0" smtClean="0"/>
                    </a:p>
                    <a:p>
                      <a:pPr algn="l"/>
                      <a:endParaRPr lang="en-GB" sz="2400" dirty="0" smtClean="0"/>
                    </a:p>
                    <a:p>
                      <a:pPr algn="l"/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45388" y="183765"/>
            <a:ext cx="1609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/>
              <a:t>Writing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47" y="1916832"/>
            <a:ext cx="470452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756</Words>
  <Application>Microsoft Office PowerPoint</Application>
  <PresentationFormat>On-screen Show (4:3)</PresentationFormat>
  <Paragraphs>150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Helvetica Neue LT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 Costa</dc:creator>
  <cp:lastModifiedBy>Barbara Costa</cp:lastModifiedBy>
  <cp:revision>74</cp:revision>
  <cp:lastPrinted>2018-09-06T17:11:44Z</cp:lastPrinted>
  <dcterms:created xsi:type="dcterms:W3CDTF">2015-09-07T18:52:47Z</dcterms:created>
  <dcterms:modified xsi:type="dcterms:W3CDTF">2024-09-04T15:56:52Z</dcterms:modified>
</cp:coreProperties>
</file>